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0" r:id="rId3"/>
    <p:sldId id="257" r:id="rId4"/>
    <p:sldId id="259" r:id="rId5"/>
    <p:sldId id="261" r:id="rId6"/>
    <p:sldId id="258" r:id="rId7"/>
    <p:sldId id="262" r:id="rId8"/>
    <p:sldId id="263" r:id="rId9"/>
    <p:sldId id="264" r:id="rId10"/>
    <p:sldId id="265" r:id="rId11"/>
    <p:sldId id="266" r:id="rId12"/>
    <p:sldId id="267" r:id="rId1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9F7CA95-B691-4A93-A6A0-824A784DF3CC}" type="datetimeFigureOut">
              <a:rPr lang="it-IT" smtClean="0"/>
              <a:t>06/05/2015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9B75DF-0528-4F80-834B-A52A7B84A6B1}" type="slidenum">
              <a:rPr lang="it-IT" smtClean="0"/>
              <a:t>‹N›</a:t>
            </a:fld>
            <a:endParaRPr lang="it-IT"/>
          </a:p>
        </p:txBody>
      </p:sp>
    </p:spTree>
    <p:extLst>
      <p:ext uri="{BB962C8B-B14F-4D97-AF65-F5344CB8AC3E}">
        <p14:creationId xmlns:p14="http://schemas.microsoft.com/office/powerpoint/2010/main" val="98540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9F7CA95-B691-4A93-A6A0-824A784DF3CC}" type="datetimeFigureOut">
              <a:rPr lang="it-IT" smtClean="0"/>
              <a:t>06/05/2015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9B75DF-0528-4F80-834B-A52A7B84A6B1}" type="slidenum">
              <a:rPr lang="it-IT" smtClean="0"/>
              <a:t>‹N›</a:t>
            </a:fld>
            <a:endParaRPr lang="it-IT"/>
          </a:p>
        </p:txBody>
      </p:sp>
    </p:spTree>
    <p:extLst>
      <p:ext uri="{BB962C8B-B14F-4D97-AF65-F5344CB8AC3E}">
        <p14:creationId xmlns:p14="http://schemas.microsoft.com/office/powerpoint/2010/main" val="1017584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9F7CA95-B691-4A93-A6A0-824A784DF3CC}" type="datetimeFigureOut">
              <a:rPr lang="it-IT" smtClean="0"/>
              <a:t>06/05/2015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9B75DF-0528-4F80-834B-A52A7B84A6B1}" type="slidenum">
              <a:rPr lang="it-IT" smtClean="0"/>
              <a:t>‹N›</a:t>
            </a:fld>
            <a:endParaRPr lang="it-IT"/>
          </a:p>
        </p:txBody>
      </p:sp>
    </p:spTree>
    <p:extLst>
      <p:ext uri="{BB962C8B-B14F-4D97-AF65-F5344CB8AC3E}">
        <p14:creationId xmlns:p14="http://schemas.microsoft.com/office/powerpoint/2010/main" val="1622858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9F7CA95-B691-4A93-A6A0-824A784DF3CC}" type="datetimeFigureOut">
              <a:rPr lang="it-IT" smtClean="0"/>
              <a:t>06/05/2015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9B75DF-0528-4F80-834B-A52A7B84A6B1}" type="slidenum">
              <a:rPr lang="it-IT" smtClean="0"/>
              <a:t>‹N›</a:t>
            </a:fld>
            <a:endParaRPr lang="it-IT"/>
          </a:p>
        </p:txBody>
      </p:sp>
    </p:spTree>
    <p:extLst>
      <p:ext uri="{BB962C8B-B14F-4D97-AF65-F5344CB8AC3E}">
        <p14:creationId xmlns:p14="http://schemas.microsoft.com/office/powerpoint/2010/main" val="210617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9F7CA95-B691-4A93-A6A0-824A784DF3CC}" type="datetimeFigureOut">
              <a:rPr lang="it-IT" smtClean="0"/>
              <a:t>06/05/2015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F9B75DF-0528-4F80-834B-A52A7B84A6B1}" type="slidenum">
              <a:rPr lang="it-IT" smtClean="0"/>
              <a:t>‹N›</a:t>
            </a:fld>
            <a:endParaRPr lang="it-IT"/>
          </a:p>
        </p:txBody>
      </p:sp>
    </p:spTree>
    <p:extLst>
      <p:ext uri="{BB962C8B-B14F-4D97-AF65-F5344CB8AC3E}">
        <p14:creationId xmlns:p14="http://schemas.microsoft.com/office/powerpoint/2010/main" val="471485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9F7CA95-B691-4A93-A6A0-824A784DF3CC}" type="datetimeFigureOut">
              <a:rPr lang="it-IT" smtClean="0"/>
              <a:t>06/05/2015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F9B75DF-0528-4F80-834B-A52A7B84A6B1}" type="slidenum">
              <a:rPr lang="it-IT" smtClean="0"/>
              <a:t>‹N›</a:t>
            </a:fld>
            <a:endParaRPr lang="it-IT"/>
          </a:p>
        </p:txBody>
      </p:sp>
    </p:spTree>
    <p:extLst>
      <p:ext uri="{BB962C8B-B14F-4D97-AF65-F5344CB8AC3E}">
        <p14:creationId xmlns:p14="http://schemas.microsoft.com/office/powerpoint/2010/main" val="2854122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9F7CA95-B691-4A93-A6A0-824A784DF3CC}" type="datetimeFigureOut">
              <a:rPr lang="it-IT" smtClean="0"/>
              <a:t>06/05/2015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F9B75DF-0528-4F80-834B-A52A7B84A6B1}" type="slidenum">
              <a:rPr lang="it-IT" smtClean="0"/>
              <a:t>‹N›</a:t>
            </a:fld>
            <a:endParaRPr lang="it-IT"/>
          </a:p>
        </p:txBody>
      </p:sp>
    </p:spTree>
    <p:extLst>
      <p:ext uri="{BB962C8B-B14F-4D97-AF65-F5344CB8AC3E}">
        <p14:creationId xmlns:p14="http://schemas.microsoft.com/office/powerpoint/2010/main" val="3279200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9F7CA95-B691-4A93-A6A0-824A784DF3CC}" type="datetimeFigureOut">
              <a:rPr lang="it-IT" smtClean="0"/>
              <a:t>06/05/2015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F9B75DF-0528-4F80-834B-A52A7B84A6B1}" type="slidenum">
              <a:rPr lang="it-IT" smtClean="0"/>
              <a:t>‹N›</a:t>
            </a:fld>
            <a:endParaRPr lang="it-IT"/>
          </a:p>
        </p:txBody>
      </p:sp>
    </p:spTree>
    <p:extLst>
      <p:ext uri="{BB962C8B-B14F-4D97-AF65-F5344CB8AC3E}">
        <p14:creationId xmlns:p14="http://schemas.microsoft.com/office/powerpoint/2010/main" val="3709225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9F7CA95-B691-4A93-A6A0-824A784DF3CC}" type="datetimeFigureOut">
              <a:rPr lang="it-IT" smtClean="0"/>
              <a:t>06/05/2015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F9B75DF-0528-4F80-834B-A52A7B84A6B1}" type="slidenum">
              <a:rPr lang="it-IT" smtClean="0"/>
              <a:t>‹N›</a:t>
            </a:fld>
            <a:endParaRPr lang="it-IT"/>
          </a:p>
        </p:txBody>
      </p:sp>
    </p:spTree>
    <p:extLst>
      <p:ext uri="{BB962C8B-B14F-4D97-AF65-F5344CB8AC3E}">
        <p14:creationId xmlns:p14="http://schemas.microsoft.com/office/powerpoint/2010/main" val="2165749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9F7CA95-B691-4A93-A6A0-824A784DF3CC}" type="datetimeFigureOut">
              <a:rPr lang="it-IT" smtClean="0"/>
              <a:t>06/05/2015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F9B75DF-0528-4F80-834B-A52A7B84A6B1}" type="slidenum">
              <a:rPr lang="it-IT" smtClean="0"/>
              <a:t>‹N›</a:t>
            </a:fld>
            <a:endParaRPr lang="it-IT"/>
          </a:p>
        </p:txBody>
      </p:sp>
    </p:spTree>
    <p:extLst>
      <p:ext uri="{BB962C8B-B14F-4D97-AF65-F5344CB8AC3E}">
        <p14:creationId xmlns:p14="http://schemas.microsoft.com/office/powerpoint/2010/main" val="789062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9F7CA95-B691-4A93-A6A0-824A784DF3CC}" type="datetimeFigureOut">
              <a:rPr lang="it-IT" smtClean="0"/>
              <a:t>06/05/2015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F9B75DF-0528-4F80-834B-A52A7B84A6B1}" type="slidenum">
              <a:rPr lang="it-IT" smtClean="0"/>
              <a:t>‹N›</a:t>
            </a:fld>
            <a:endParaRPr lang="it-IT"/>
          </a:p>
        </p:txBody>
      </p:sp>
    </p:spTree>
    <p:extLst>
      <p:ext uri="{BB962C8B-B14F-4D97-AF65-F5344CB8AC3E}">
        <p14:creationId xmlns:p14="http://schemas.microsoft.com/office/powerpoint/2010/main" val="2536676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F7CA95-B691-4A93-A6A0-824A784DF3CC}" type="datetimeFigureOut">
              <a:rPr lang="it-IT" smtClean="0"/>
              <a:t>06/05/2015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9B75DF-0528-4F80-834B-A52A7B84A6B1}" type="slidenum">
              <a:rPr lang="it-IT" smtClean="0"/>
              <a:t>‹N›</a:t>
            </a:fld>
            <a:endParaRPr lang="it-IT"/>
          </a:p>
        </p:txBody>
      </p:sp>
    </p:spTree>
    <p:extLst>
      <p:ext uri="{BB962C8B-B14F-4D97-AF65-F5344CB8AC3E}">
        <p14:creationId xmlns:p14="http://schemas.microsoft.com/office/powerpoint/2010/main" val="768940061"/>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normAutofit/>
          </a:bodyPr>
          <a:lstStyle/>
          <a:p>
            <a:r>
              <a:rPr lang="it-IT" sz="6000" b="1" dirty="0" smtClean="0"/>
              <a:t>MOBBING</a:t>
            </a:r>
            <a:endParaRPr lang="it-IT" sz="6000" b="1" dirty="0"/>
          </a:p>
        </p:txBody>
      </p:sp>
      <p:sp>
        <p:nvSpPr>
          <p:cNvPr id="7" name="Segnaposto contenuto 6"/>
          <p:cNvSpPr>
            <a:spLocks noGrp="1"/>
          </p:cNvSpPr>
          <p:nvPr>
            <p:ph idx="1"/>
          </p:nvPr>
        </p:nvSpPr>
        <p:spPr>
          <a:xfrm>
            <a:off x="457200" y="1700808"/>
            <a:ext cx="8229600" cy="4425355"/>
          </a:xfrm>
        </p:spPr>
        <p:txBody>
          <a:bodyPr>
            <a:normAutofit fontScale="92500" lnSpcReduction="20000"/>
          </a:bodyPr>
          <a:lstStyle/>
          <a:p>
            <a:pPr marL="0" indent="0" algn="ctr">
              <a:buNone/>
            </a:pPr>
            <a:r>
              <a:rPr lang="it-IT" sz="4400" dirty="0" smtClean="0"/>
              <a:t>Il termine venne coniato agli inizi degli anni settanta del XX secolo dall'etologo Konrad Lorenz per descrivere un particolare comportamento aggressivo tra individui della stessa specie, con l'obbiettivo di escludere un membro del gruppo</a:t>
            </a:r>
            <a:r>
              <a:rPr lang="it-IT" dirty="0" smtClean="0"/>
              <a:t> </a:t>
            </a:r>
            <a:endParaRPr lang="it-IT" dirty="0"/>
          </a:p>
        </p:txBody>
      </p:sp>
    </p:spTree>
    <p:extLst>
      <p:ext uri="{BB962C8B-B14F-4D97-AF65-F5344CB8AC3E}">
        <p14:creationId xmlns:p14="http://schemas.microsoft.com/office/powerpoint/2010/main" val="7682766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5400" b="1" dirty="0" smtClean="0"/>
              <a:t>Aspetti medico-legali </a:t>
            </a:r>
            <a:endParaRPr lang="it-IT" sz="5400" b="1" dirty="0"/>
          </a:p>
        </p:txBody>
      </p:sp>
      <p:sp>
        <p:nvSpPr>
          <p:cNvPr id="3" name="Segnaposto contenuto 2"/>
          <p:cNvSpPr>
            <a:spLocks noGrp="1"/>
          </p:cNvSpPr>
          <p:nvPr>
            <p:ph idx="1"/>
          </p:nvPr>
        </p:nvSpPr>
        <p:spPr>
          <a:xfrm>
            <a:off x="457200" y="1988840"/>
            <a:ext cx="8229600" cy="4137323"/>
          </a:xfrm>
        </p:spPr>
        <p:txBody>
          <a:bodyPr>
            <a:normAutofit/>
          </a:bodyPr>
          <a:lstStyle/>
          <a:p>
            <a:pPr marL="0" indent="0" algn="ctr">
              <a:buNone/>
            </a:pPr>
            <a:r>
              <a:rPr lang="it-IT" sz="4400" dirty="0" smtClean="0"/>
              <a:t>Il mobbing è stato riconosciuto come malattia professionale dall’INAIL ed è indennizzabile ai sensi dell’art. 13. del D. </a:t>
            </a:r>
            <a:r>
              <a:rPr lang="it-IT" sz="4400" dirty="0" err="1" smtClean="0"/>
              <a:t>Lgs</a:t>
            </a:r>
            <a:r>
              <a:rPr lang="it-IT" sz="4400" dirty="0" smtClean="0"/>
              <a:t> 38/2000</a:t>
            </a:r>
            <a:endParaRPr lang="it-IT" sz="4400" dirty="0"/>
          </a:p>
        </p:txBody>
      </p:sp>
    </p:spTree>
    <p:extLst>
      <p:ext uri="{BB962C8B-B14F-4D97-AF65-F5344CB8AC3E}">
        <p14:creationId xmlns:p14="http://schemas.microsoft.com/office/powerpoint/2010/main" val="15880563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94122"/>
          </a:xfrm>
        </p:spPr>
        <p:txBody>
          <a:bodyPr>
            <a:normAutofit/>
          </a:bodyPr>
          <a:lstStyle/>
          <a:p>
            <a:r>
              <a:rPr lang="it-IT" sz="4800" b="1" dirty="0" smtClean="0"/>
              <a:t>CRITERI</a:t>
            </a:r>
            <a:endParaRPr lang="it-IT" sz="4800" b="1" dirty="0"/>
          </a:p>
        </p:txBody>
      </p:sp>
      <p:sp>
        <p:nvSpPr>
          <p:cNvPr id="3" name="Segnaposto contenuto 2"/>
          <p:cNvSpPr>
            <a:spLocks noGrp="1"/>
          </p:cNvSpPr>
          <p:nvPr>
            <p:ph idx="1"/>
          </p:nvPr>
        </p:nvSpPr>
        <p:spPr>
          <a:xfrm>
            <a:off x="457200" y="1340768"/>
            <a:ext cx="8229600" cy="4785395"/>
          </a:xfrm>
        </p:spPr>
        <p:txBody>
          <a:bodyPr>
            <a:noAutofit/>
          </a:bodyPr>
          <a:lstStyle/>
          <a:p>
            <a:pPr marL="0" indent="0" algn="ctr">
              <a:buNone/>
            </a:pPr>
            <a:r>
              <a:rPr lang="it-IT" sz="3600" dirty="0" smtClean="0"/>
              <a:t>Nel 2003 la Sovrintendenza Medica generale dell’INAIL ha definito i criteri per cui i disturbi psichici quindi possono essere considerati di origine professionale ed ha specificato che tali condizioni ricorrano esclusivamente in presenza di situazioni di incongruenza delle scelte in ambito organizzativo, situazioni definibili con l’espressione “</a:t>
            </a:r>
            <a:r>
              <a:rPr lang="it-IT" sz="3600" dirty="0" err="1" smtClean="0"/>
              <a:t>costrittività</a:t>
            </a:r>
            <a:r>
              <a:rPr lang="it-IT" sz="3600" dirty="0" smtClean="0"/>
              <a:t> organizzativa”</a:t>
            </a:r>
            <a:endParaRPr lang="it-IT" sz="3600" dirty="0"/>
          </a:p>
        </p:txBody>
      </p:sp>
    </p:spTree>
    <p:extLst>
      <p:ext uri="{BB962C8B-B14F-4D97-AF65-F5344CB8AC3E}">
        <p14:creationId xmlns:p14="http://schemas.microsoft.com/office/powerpoint/2010/main" val="5885876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ELENCO INAIL DELLE </a:t>
            </a:r>
            <a:br>
              <a:rPr lang="it-IT" dirty="0" smtClean="0"/>
            </a:br>
            <a:r>
              <a:rPr lang="it-IT" dirty="0" smtClean="0"/>
              <a:t>“COSTRITTIVITÀ ORGANIZZATIVE”</a:t>
            </a:r>
            <a:endParaRPr lang="it-IT" dirty="0"/>
          </a:p>
        </p:txBody>
      </p:sp>
      <p:sp>
        <p:nvSpPr>
          <p:cNvPr id="3" name="Segnaposto contenuto 2"/>
          <p:cNvSpPr>
            <a:spLocks noGrp="1"/>
          </p:cNvSpPr>
          <p:nvPr>
            <p:ph idx="1"/>
          </p:nvPr>
        </p:nvSpPr>
        <p:spPr/>
        <p:txBody>
          <a:bodyPr>
            <a:normAutofit fontScale="62500" lnSpcReduction="20000"/>
          </a:bodyPr>
          <a:lstStyle/>
          <a:p>
            <a:r>
              <a:rPr lang="it-IT" dirty="0" smtClean="0"/>
              <a:t>Marginalizzazione dalla attività lavorativa</a:t>
            </a:r>
          </a:p>
          <a:p>
            <a:r>
              <a:rPr lang="it-IT" dirty="0" smtClean="0"/>
              <a:t>Svuotamento delle mansioni</a:t>
            </a:r>
          </a:p>
          <a:p>
            <a:r>
              <a:rPr lang="it-IT" dirty="0" smtClean="0"/>
              <a:t>Mancata assegnazione dei compiti lavorativi, con inattività forzata</a:t>
            </a:r>
          </a:p>
          <a:p>
            <a:r>
              <a:rPr lang="it-IT" dirty="0" smtClean="0"/>
              <a:t>Mancata assegnazione degli strumenti di lavoro</a:t>
            </a:r>
          </a:p>
          <a:p>
            <a:r>
              <a:rPr lang="it-IT" dirty="0" smtClean="0"/>
              <a:t>Ripetuti trasferimenti ingiustificati</a:t>
            </a:r>
          </a:p>
          <a:p>
            <a:r>
              <a:rPr lang="it-IT" dirty="0" smtClean="0"/>
              <a:t>Prolungata attribuzione di compiti dequalificanti rispetto al profilo professionale posseduto</a:t>
            </a:r>
          </a:p>
          <a:p>
            <a:r>
              <a:rPr lang="it-IT" dirty="0" smtClean="0"/>
              <a:t>Prolungata attribuzione di compiti esorbitanti o eccessivi anche in relazione a eventuali condizioni di handicap psico-fisici</a:t>
            </a:r>
          </a:p>
          <a:p>
            <a:r>
              <a:rPr lang="it-IT" dirty="0" smtClean="0"/>
              <a:t>Impedimento sistematico e strutturale all’accesso a notizie</a:t>
            </a:r>
          </a:p>
          <a:p>
            <a:r>
              <a:rPr lang="it-IT" dirty="0" smtClean="0"/>
              <a:t>Inadeguatezza strutturale e sistematica delle informazioni inerenti l’ordinaria attività di lavoro</a:t>
            </a:r>
          </a:p>
          <a:p>
            <a:r>
              <a:rPr lang="it-IT" dirty="0" smtClean="0"/>
              <a:t>Esclusione reiterata del lavoratore rispetto ad iniziative formative, di riqualificazione e aggiornamento professionale</a:t>
            </a:r>
          </a:p>
          <a:p>
            <a:r>
              <a:rPr lang="it-IT" dirty="0" smtClean="0"/>
              <a:t>Esercizio esasperato ed eccessivo di forme di controllo.</a:t>
            </a:r>
          </a:p>
          <a:p>
            <a:endParaRPr lang="it-IT" dirty="0"/>
          </a:p>
        </p:txBody>
      </p:sp>
    </p:spTree>
    <p:extLst>
      <p:ext uri="{BB962C8B-B14F-4D97-AF65-F5344CB8AC3E}">
        <p14:creationId xmlns:p14="http://schemas.microsoft.com/office/powerpoint/2010/main" val="19696789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6000" b="1" dirty="0">
                <a:solidFill>
                  <a:prstClr val="white"/>
                </a:solidFill>
              </a:rPr>
              <a:t>MOBBING</a:t>
            </a:r>
            <a:endParaRPr lang="it-IT" dirty="0"/>
          </a:p>
        </p:txBody>
      </p:sp>
      <p:sp>
        <p:nvSpPr>
          <p:cNvPr id="3" name="Segnaposto contenuto 2"/>
          <p:cNvSpPr>
            <a:spLocks noGrp="1"/>
          </p:cNvSpPr>
          <p:nvPr>
            <p:ph idx="1"/>
          </p:nvPr>
        </p:nvSpPr>
        <p:spPr/>
        <p:txBody>
          <a:bodyPr>
            <a:normAutofit/>
          </a:bodyPr>
          <a:lstStyle/>
          <a:p>
            <a:pPr marL="0" indent="0" algn="ctr">
              <a:buNone/>
            </a:pPr>
            <a:r>
              <a:rPr lang="it-IT" sz="4400" dirty="0" smtClean="0"/>
              <a:t>una comunicazione ostile, non etica, diretta in maniera sistematica da parte di uno o più individui generalmente contro un singolo individuo</a:t>
            </a:r>
          </a:p>
          <a:p>
            <a:pPr marL="0" indent="0" algn="r">
              <a:buNone/>
            </a:pPr>
            <a:r>
              <a:rPr lang="it-IT" sz="3600" dirty="0" smtClean="0"/>
              <a:t>(Heinz </a:t>
            </a:r>
            <a:r>
              <a:rPr lang="it-IT" sz="3600" dirty="0" err="1" smtClean="0"/>
              <a:t>Leymann</a:t>
            </a:r>
            <a:r>
              <a:rPr lang="it-IT" sz="3600" dirty="0" smtClean="0"/>
              <a:t>)</a:t>
            </a:r>
            <a:endParaRPr lang="it-IT" sz="3600" dirty="0"/>
          </a:p>
        </p:txBody>
      </p:sp>
    </p:spTree>
    <p:extLst>
      <p:ext uri="{BB962C8B-B14F-4D97-AF65-F5344CB8AC3E}">
        <p14:creationId xmlns:p14="http://schemas.microsoft.com/office/powerpoint/2010/main" val="1408940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6000" b="1" dirty="0" smtClean="0"/>
              <a:t>MOBBING</a:t>
            </a:r>
            <a:endParaRPr lang="it-IT" sz="6000" b="1" dirty="0"/>
          </a:p>
        </p:txBody>
      </p:sp>
      <p:sp>
        <p:nvSpPr>
          <p:cNvPr id="3" name="Segnaposto contenuto 2"/>
          <p:cNvSpPr>
            <a:spLocks noGrp="1"/>
          </p:cNvSpPr>
          <p:nvPr>
            <p:ph idx="1"/>
          </p:nvPr>
        </p:nvSpPr>
        <p:spPr>
          <a:xfrm>
            <a:off x="457200" y="1700808"/>
            <a:ext cx="8229600" cy="4425355"/>
          </a:xfrm>
        </p:spPr>
        <p:txBody>
          <a:bodyPr>
            <a:normAutofit/>
          </a:bodyPr>
          <a:lstStyle/>
          <a:p>
            <a:pPr marL="0" indent="0" algn="ctr">
              <a:buNone/>
            </a:pPr>
            <a:r>
              <a:rPr lang="it-IT" sz="4800" dirty="0" smtClean="0"/>
              <a:t>una forma di terrore psicologico sul posto di lavoro, esercitata attraverso comportamenti aggressivi e vessatori ripetuti, da parte di colleghi o superiori</a:t>
            </a:r>
          </a:p>
          <a:p>
            <a:pPr marL="0" indent="0" algn="r">
              <a:buNone/>
            </a:pPr>
            <a:r>
              <a:rPr lang="it-IT" sz="3600" dirty="0" smtClean="0"/>
              <a:t>(</a:t>
            </a:r>
            <a:r>
              <a:rPr lang="it-IT" sz="3600" dirty="0" err="1" smtClean="0"/>
              <a:t>Harald</a:t>
            </a:r>
            <a:r>
              <a:rPr lang="it-IT" sz="3600" dirty="0" smtClean="0"/>
              <a:t> </a:t>
            </a:r>
            <a:r>
              <a:rPr lang="it-IT" sz="3600" dirty="0" err="1" smtClean="0"/>
              <a:t>Ege</a:t>
            </a:r>
            <a:r>
              <a:rPr lang="it-IT" sz="3600" dirty="0" smtClean="0"/>
              <a:t>)</a:t>
            </a:r>
            <a:endParaRPr lang="it-IT" sz="3600" dirty="0"/>
          </a:p>
        </p:txBody>
      </p:sp>
    </p:spTree>
    <p:extLst>
      <p:ext uri="{BB962C8B-B14F-4D97-AF65-F5344CB8AC3E}">
        <p14:creationId xmlns:p14="http://schemas.microsoft.com/office/powerpoint/2010/main" val="12594762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6000" b="1" dirty="0" smtClean="0"/>
              <a:t>MOBBING</a:t>
            </a:r>
            <a:endParaRPr lang="it-IT" sz="6000" b="1" dirty="0"/>
          </a:p>
        </p:txBody>
      </p:sp>
      <p:sp>
        <p:nvSpPr>
          <p:cNvPr id="3" name="Segnaposto contenuto 2"/>
          <p:cNvSpPr>
            <a:spLocks noGrp="1"/>
          </p:cNvSpPr>
          <p:nvPr>
            <p:ph idx="1"/>
          </p:nvPr>
        </p:nvSpPr>
        <p:spPr>
          <a:xfrm>
            <a:off x="457200" y="1772816"/>
            <a:ext cx="8229600" cy="4353347"/>
          </a:xfrm>
        </p:spPr>
        <p:txBody>
          <a:bodyPr>
            <a:normAutofit lnSpcReduction="10000"/>
          </a:bodyPr>
          <a:lstStyle/>
          <a:p>
            <a:pPr marL="0" lvl="0" indent="0" algn="ctr">
              <a:buNone/>
            </a:pPr>
            <a:r>
              <a:rPr lang="it-IT" sz="4400" dirty="0">
                <a:solidFill>
                  <a:prstClr val="white"/>
                </a:solidFill>
              </a:rPr>
              <a:t>Forma di molestia psicologica esercitata sul personale delle aziende, consistente nell’impedirgli di lavorare o nel porgli insopportabili costrizioni nello svolgimento del lavoro</a:t>
            </a:r>
          </a:p>
          <a:p>
            <a:pPr marL="0" lvl="0" indent="0" algn="r">
              <a:buNone/>
            </a:pPr>
            <a:r>
              <a:rPr lang="it-IT" dirty="0">
                <a:solidFill>
                  <a:prstClr val="white"/>
                </a:solidFill>
              </a:rPr>
              <a:t>(Treccani) </a:t>
            </a:r>
          </a:p>
          <a:p>
            <a:pPr marL="0" indent="0">
              <a:buNone/>
            </a:pPr>
            <a:endParaRPr lang="it-IT" dirty="0"/>
          </a:p>
        </p:txBody>
      </p:sp>
    </p:spTree>
    <p:extLst>
      <p:ext uri="{BB962C8B-B14F-4D97-AF65-F5344CB8AC3E}">
        <p14:creationId xmlns:p14="http://schemas.microsoft.com/office/powerpoint/2010/main" val="3213556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Corte di Cassazione civile </a:t>
            </a:r>
            <a:r>
              <a:rPr lang="it-IT" dirty="0" smtClean="0"/>
              <a:t/>
            </a:r>
            <a:br>
              <a:rPr lang="it-IT" dirty="0" smtClean="0"/>
            </a:br>
            <a:r>
              <a:rPr lang="it-IT" dirty="0" smtClean="0"/>
              <a:t>(Sez. lav. n. 3785 del 17 febbraio 2009) </a:t>
            </a:r>
            <a:endParaRPr lang="it-IT" dirty="0"/>
          </a:p>
        </p:txBody>
      </p:sp>
      <p:sp>
        <p:nvSpPr>
          <p:cNvPr id="3" name="Segnaposto contenuto 2"/>
          <p:cNvSpPr>
            <a:spLocks noGrp="1"/>
          </p:cNvSpPr>
          <p:nvPr>
            <p:ph idx="1"/>
          </p:nvPr>
        </p:nvSpPr>
        <p:spPr>
          <a:xfrm>
            <a:off x="457200" y="1772816"/>
            <a:ext cx="8229600" cy="4353347"/>
          </a:xfrm>
        </p:spPr>
        <p:txBody>
          <a:bodyPr>
            <a:normAutofit fontScale="92500" lnSpcReduction="20000"/>
          </a:bodyPr>
          <a:lstStyle/>
          <a:p>
            <a:pPr marL="0" indent="0" algn="ctr">
              <a:buNone/>
            </a:pPr>
            <a:r>
              <a:rPr lang="it-IT" dirty="0" smtClean="0"/>
              <a:t>«Per mobbing si intende comunemente una condotta del datore di lavoro o del superiore gerarchico, sistematica e protratta nel tempo, tenuta nei confronti del lavoratore nell’ambiente di lavoro, che si risolve in sistematici e reiterati comportamenti ostili che finiscono per assumere forme di prevaricazione o di persecuzione psicologica, da cui può conseguire la mortificazione morale e l’emarginazione del dipendente, con effetto lesivo del suo equilibrio psichico e del complesso della sua personalità»</a:t>
            </a:r>
            <a:endParaRPr lang="it-IT" dirty="0"/>
          </a:p>
        </p:txBody>
      </p:sp>
    </p:spTree>
    <p:extLst>
      <p:ext uri="{BB962C8B-B14F-4D97-AF65-F5344CB8AC3E}">
        <p14:creationId xmlns:p14="http://schemas.microsoft.com/office/powerpoint/2010/main" val="35368587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Consiglio di Stato </a:t>
            </a:r>
            <a:r>
              <a:rPr lang="it-IT" dirty="0" smtClean="0"/>
              <a:t/>
            </a:r>
            <a:br>
              <a:rPr lang="it-IT" dirty="0" smtClean="0"/>
            </a:br>
            <a:r>
              <a:rPr lang="it-IT" sz="4000" dirty="0" smtClean="0"/>
              <a:t>Sez. IV n. 2272 del 21 aprile 2010</a:t>
            </a:r>
            <a:endParaRPr lang="it-IT" sz="4000" dirty="0"/>
          </a:p>
        </p:txBody>
      </p:sp>
      <p:sp>
        <p:nvSpPr>
          <p:cNvPr id="3" name="Segnaposto contenuto 2"/>
          <p:cNvSpPr>
            <a:spLocks noGrp="1"/>
          </p:cNvSpPr>
          <p:nvPr>
            <p:ph idx="1"/>
          </p:nvPr>
        </p:nvSpPr>
        <p:spPr>
          <a:xfrm>
            <a:off x="457200" y="1844824"/>
            <a:ext cx="8229600" cy="4281339"/>
          </a:xfrm>
        </p:spPr>
        <p:txBody>
          <a:bodyPr>
            <a:normAutofit/>
          </a:bodyPr>
          <a:lstStyle/>
          <a:p>
            <a:pPr marL="0" indent="0" algn="ctr">
              <a:buNone/>
            </a:pPr>
            <a:r>
              <a:rPr lang="it-IT" sz="3600" dirty="0" smtClean="0"/>
              <a:t>Quando non si può individuare </a:t>
            </a:r>
          </a:p>
          <a:p>
            <a:pPr marL="0" indent="0" algn="ctr">
              <a:buNone/>
            </a:pPr>
            <a:r>
              <a:rPr lang="it-IT" sz="3600" dirty="0" smtClean="0"/>
              <a:t>“il carattere unitariamente persecutorio e discriminante nei confronti del singolo del complesso delle condotte poste in essere sul luogo di lavoro” </a:t>
            </a:r>
          </a:p>
          <a:p>
            <a:pPr marL="0" indent="0" algn="ctr">
              <a:buNone/>
            </a:pPr>
            <a:r>
              <a:rPr lang="it-IT" sz="3600" dirty="0" smtClean="0"/>
              <a:t>non è possibile parlare di mobbing</a:t>
            </a:r>
            <a:endParaRPr lang="it-IT" sz="3600" dirty="0"/>
          </a:p>
        </p:txBody>
      </p:sp>
    </p:spTree>
    <p:extLst>
      <p:ext uri="{BB962C8B-B14F-4D97-AF65-F5344CB8AC3E}">
        <p14:creationId xmlns:p14="http://schemas.microsoft.com/office/powerpoint/2010/main" val="2143087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TAR Puglia </a:t>
            </a:r>
            <a:r>
              <a:rPr lang="it-IT" dirty="0" smtClean="0"/>
              <a:t/>
            </a:r>
            <a:br>
              <a:rPr lang="it-IT" dirty="0" smtClean="0"/>
            </a:br>
            <a:r>
              <a:rPr lang="it-IT" sz="4000" dirty="0" smtClean="0"/>
              <a:t>Bari Sezione I n. 528 del 31 marzo 2011  </a:t>
            </a:r>
            <a:endParaRPr lang="it-IT" sz="4000" dirty="0"/>
          </a:p>
        </p:txBody>
      </p:sp>
      <p:sp>
        <p:nvSpPr>
          <p:cNvPr id="3" name="Segnaposto contenuto 2"/>
          <p:cNvSpPr>
            <a:spLocks noGrp="1"/>
          </p:cNvSpPr>
          <p:nvPr>
            <p:ph idx="1"/>
          </p:nvPr>
        </p:nvSpPr>
        <p:spPr>
          <a:xfrm>
            <a:off x="457200" y="1772816"/>
            <a:ext cx="8229600" cy="4353347"/>
          </a:xfrm>
        </p:spPr>
        <p:txBody>
          <a:bodyPr>
            <a:normAutofit fontScale="85000" lnSpcReduction="20000"/>
          </a:bodyPr>
          <a:lstStyle/>
          <a:p>
            <a:r>
              <a:rPr lang="it-IT" dirty="0" smtClean="0"/>
              <a:t>la molteplicità di comportamenti di carattere persecutorio, illeciti o anche leciti se considerati singolarmente, che siano stati posti in essere in modo miratamente sistematico e prolungato contro il dipendente con intento vessatorio;</a:t>
            </a:r>
          </a:p>
          <a:p>
            <a:r>
              <a:rPr lang="it-IT" dirty="0" smtClean="0"/>
              <a:t>l’evento lesivo della salute o della personalità del dipendente; </a:t>
            </a:r>
          </a:p>
          <a:p>
            <a:r>
              <a:rPr lang="it-IT" dirty="0" smtClean="0"/>
              <a:t>il nesso eziologico tra la condotta del datore o del superiore gerarchico e il pregiudizio all’integrità psico-fisica del lavoratore;</a:t>
            </a:r>
          </a:p>
          <a:p>
            <a:r>
              <a:rPr lang="it-IT" dirty="0" smtClean="0"/>
              <a:t>la prova dell’elemento soggettivo, cioè dell’intento persecutorio. </a:t>
            </a:r>
          </a:p>
          <a:p>
            <a:endParaRPr lang="it-IT" dirty="0"/>
          </a:p>
        </p:txBody>
      </p:sp>
    </p:spTree>
    <p:extLst>
      <p:ext uri="{BB962C8B-B14F-4D97-AF65-F5344CB8AC3E}">
        <p14:creationId xmlns:p14="http://schemas.microsoft.com/office/powerpoint/2010/main" val="4083858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29700"/>
            <a:ext cx="7947670" cy="676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5914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5616" y="54000"/>
            <a:ext cx="6934441" cy="680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855852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TotalTime>
  <Words>488</Words>
  <Application>Microsoft Office PowerPoint</Application>
  <PresentationFormat>Presentazione su schermo (4:3)</PresentationFormat>
  <Paragraphs>38</Paragraphs>
  <Slides>12</Slides>
  <Notes>0</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Tema di Office</vt:lpstr>
      <vt:lpstr>MOBBING</vt:lpstr>
      <vt:lpstr>MOBBING</vt:lpstr>
      <vt:lpstr>MOBBING</vt:lpstr>
      <vt:lpstr>MOBBING</vt:lpstr>
      <vt:lpstr>Corte di Cassazione civile  (Sez. lav. n. 3785 del 17 febbraio 2009) </vt:lpstr>
      <vt:lpstr>Consiglio di Stato  Sez. IV n. 2272 del 21 aprile 2010</vt:lpstr>
      <vt:lpstr>TAR Puglia  Bari Sezione I n. 528 del 31 marzo 2011  </vt:lpstr>
      <vt:lpstr>Presentazione standard di PowerPoint</vt:lpstr>
      <vt:lpstr>Presentazione standard di PowerPoint</vt:lpstr>
      <vt:lpstr>Aspetti medico-legali </vt:lpstr>
      <vt:lpstr>CRITERI</vt:lpstr>
      <vt:lpstr>ELENCO INAIL DELLE  “COSTRITTIVITÀ ORGANIZZATIVE”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MOBBING</dc:title>
  <dc:creator>Gennaro</dc:creator>
  <cp:lastModifiedBy>Gennaro</cp:lastModifiedBy>
  <cp:revision>5</cp:revision>
  <dcterms:created xsi:type="dcterms:W3CDTF">2015-05-06T10:54:30Z</dcterms:created>
  <dcterms:modified xsi:type="dcterms:W3CDTF">2015-05-06T11:40:35Z</dcterms:modified>
</cp:coreProperties>
</file>